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Average"/>
      <p:regular r:id="rId46"/>
    </p:embeddedFont>
    <p:embeddedFont>
      <p:font typeface="Oswald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font" Target="fonts/Average-regular.fntdata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Oswald-bold.fntdata"/><Relationship Id="rId25" Type="http://schemas.openxmlformats.org/officeDocument/2006/relationships/slide" Target="slides/slide20.xml"/><Relationship Id="rId47" Type="http://schemas.openxmlformats.org/officeDocument/2006/relationships/font" Target="fonts/Oswald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096069525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096069525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2cc725e0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2cc725e0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2cc725e0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2cc725e0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1f33251d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1f33251d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1f33251d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1f33251d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2cc725e0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2cc725e0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2cc725e0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2cc725e0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2cc725e0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2cc725e0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2cc725e0a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2cc725e0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2cc725e0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2cc725e0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01f33251de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01f33251de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96069525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96069525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1f33251de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01f33251de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2cc725e0a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2cc725e0a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2cc725e0a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2cc725e0a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cc725e0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02cc725e0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2cc725e0a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02cc725e0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2cc725e0a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2cc725e0a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2cc725e0a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2cc725e0a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2cc725e0a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2cc725e0a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59463f1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59463f1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59463f1d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59463f1d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1f33251de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1f33251de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059463f1d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059463f1d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cfd76ddc1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cfd76ddc1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cfd76ddc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cfd76ddc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59463f1d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059463f1d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59463f1d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059463f1d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059463f1d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059463f1d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059463f1d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059463f1d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09606952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09606952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096069525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096069525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96069525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96069525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1f33251d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1f33251d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096069525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096069525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01f33251de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01f33251de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1f33251d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1f33251d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2cc725e0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2cc725e0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2cc725e0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2cc725e0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2cc725e0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2cc725e0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rgbClr val="18181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DD33"/>
              </a:buClr>
              <a:buSzPts val="3000"/>
              <a:buFont typeface="Oswald"/>
              <a:buNone/>
              <a:defRPr sz="3000">
                <a:solidFill>
                  <a:srgbClr val="FFDD3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○"/>
              <a:defRPr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■"/>
              <a:defRPr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  <a:defRPr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○"/>
              <a:defRPr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■"/>
              <a:defRPr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  <a:defRPr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○"/>
              <a:defRPr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■"/>
              <a:defRPr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releases.ubuntu.com/20.04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2.png"/><Relationship Id="rId4" Type="http://schemas.openxmlformats.org/officeDocument/2006/relationships/image" Target="../media/image3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9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490250" y="154875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Balanceamento de carga em Servidores Web com HAProxy e Keepalived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7349" y="3057075"/>
            <a:ext cx="1448502" cy="9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>
            <p:ph idx="4294967295" type="subTitle"/>
          </p:nvPr>
        </p:nvSpPr>
        <p:spPr>
          <a:xfrm>
            <a:off x="490250" y="32550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pt-BR" sz="1700">
                <a:solidFill>
                  <a:srgbClr val="181818"/>
                </a:solidFill>
              </a:rPr>
              <a:t>Disponibilidade e Desempenho 2021/2022</a:t>
            </a:r>
            <a:endParaRPr b="1" sz="1700">
              <a:solidFill>
                <a:srgbClr val="181818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pt-BR" sz="1425">
                <a:solidFill>
                  <a:srgbClr val="181818"/>
                </a:solidFill>
              </a:rPr>
              <a:t>Bruno Alexandre Ferreira Pinto Teixeira 2019100036</a:t>
            </a:r>
            <a:endParaRPr sz="1425">
              <a:solidFill>
                <a:srgbClr val="181818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b="1" sz="1200">
              <a:solidFill>
                <a:srgbClr val="181818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Página de estatísticas do HAProxy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A</a:t>
            </a:r>
            <a:r>
              <a:rPr lang="pt-BR" sz="1400">
                <a:solidFill>
                  <a:schemeClr val="dk1"/>
                </a:solidFill>
              </a:rPr>
              <a:t>o acedermos a </a:t>
            </a:r>
            <a:r>
              <a:rPr b="1" i="1" lang="pt-BR" sz="1400">
                <a:solidFill>
                  <a:schemeClr val="dk1"/>
                </a:solidFill>
              </a:rPr>
              <a:t>http://192.168.1.183:9999/stats</a:t>
            </a:r>
            <a:r>
              <a:rPr lang="pt-BR" sz="1400">
                <a:solidFill>
                  <a:schemeClr val="dk1"/>
                </a:solidFill>
              </a:rPr>
              <a:t> conseguimos visualizar uma página </a:t>
            </a:r>
            <a:r>
              <a:rPr i="1" lang="pt-BR" sz="1400">
                <a:solidFill>
                  <a:schemeClr val="dk1"/>
                </a:solidFill>
              </a:rPr>
              <a:t>web</a:t>
            </a:r>
            <a:r>
              <a:rPr lang="pt-BR" sz="1400">
                <a:solidFill>
                  <a:schemeClr val="dk1"/>
                </a:solidFill>
              </a:rPr>
              <a:t> com várias estatísticas sobre os </a:t>
            </a:r>
            <a:r>
              <a:rPr i="1" lang="pt-BR" sz="1400">
                <a:solidFill>
                  <a:schemeClr val="dk1"/>
                </a:solidFill>
              </a:rPr>
              <a:t>web servers</a:t>
            </a:r>
            <a:r>
              <a:rPr lang="pt-BR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938" y="1877025"/>
            <a:ext cx="7330126" cy="297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Ambiente para a realização das experiências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15"/>
              <a:t>Para serem feitas algumas experiências foi criado um ambiente com várias máquinas virtuais (</a:t>
            </a:r>
            <a:r>
              <a:rPr b="1" lang="pt-BR" sz="5515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Ubuntu 20.04.3 LTS</a:t>
            </a:r>
            <a:r>
              <a:rPr lang="pt-BR" sz="5515"/>
              <a:t>), estando estas agregadas a um virtualizador ESXi </a:t>
            </a:r>
            <a:endParaRPr sz="551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15"/>
          </a:p>
          <a:p>
            <a:pPr indent="-31615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pt-BR" sz="5515"/>
              <a:t>webserver01</a:t>
            </a:r>
            <a:r>
              <a:rPr lang="pt-BR" sz="5515"/>
              <a:t> - 192.168.1.180</a:t>
            </a:r>
            <a:endParaRPr sz="5515"/>
          </a:p>
          <a:p>
            <a:pPr indent="-31615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pt-BR" sz="5515"/>
              <a:t>webserver02</a:t>
            </a:r>
            <a:r>
              <a:rPr lang="pt-BR" sz="5515"/>
              <a:t> - 192.168.1.18</a:t>
            </a:r>
            <a:r>
              <a:rPr lang="pt-BR" sz="5515"/>
              <a:t>1</a:t>
            </a:r>
            <a:endParaRPr sz="5515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15"/>
          </a:p>
          <a:p>
            <a:pPr indent="-31615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pt-BR" sz="5515"/>
              <a:t>mariadb01</a:t>
            </a:r>
            <a:r>
              <a:rPr lang="pt-BR" sz="5515"/>
              <a:t> - 192.168.1.182</a:t>
            </a:r>
            <a:endParaRPr sz="5515"/>
          </a:p>
          <a:p>
            <a:pPr indent="-31615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pt-BR" sz="5515"/>
              <a:t>mariadb02</a:t>
            </a:r>
            <a:r>
              <a:rPr lang="pt-BR" sz="5515"/>
              <a:t> - 192.168.1.186</a:t>
            </a:r>
            <a:endParaRPr sz="5515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15"/>
          </a:p>
          <a:p>
            <a:pPr indent="-31615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pt-BR" sz="5515"/>
              <a:t>haproxy01</a:t>
            </a:r>
            <a:r>
              <a:rPr lang="pt-BR" sz="5515"/>
              <a:t> - 192.168.1.183</a:t>
            </a:r>
            <a:endParaRPr sz="5515"/>
          </a:p>
          <a:p>
            <a:pPr indent="-31615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pt-BR" sz="5515"/>
              <a:t>haproxy02</a:t>
            </a:r>
            <a:r>
              <a:rPr lang="pt-BR" sz="5515"/>
              <a:t> - 192.168.1.184</a:t>
            </a:r>
            <a:endParaRPr sz="5515"/>
          </a:p>
          <a:p>
            <a:pPr indent="-31615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pt-BR" sz="5515"/>
              <a:t>haproxy03</a:t>
            </a:r>
            <a:r>
              <a:rPr lang="pt-BR" sz="5515"/>
              <a:t> - 192.168.1.185</a:t>
            </a:r>
            <a:endParaRPr sz="5515"/>
          </a:p>
          <a:p>
            <a:pPr indent="-31615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pt-BR" sz="5515"/>
              <a:t>haproxy04</a:t>
            </a:r>
            <a:r>
              <a:rPr lang="pt-BR" sz="5515"/>
              <a:t> - 192.168.1.187</a:t>
            </a:r>
            <a:endParaRPr sz="551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01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pt-BR"/>
              <a:t>Dois servidores </a:t>
            </a:r>
            <a:r>
              <a:rPr b="1" i="1" lang="pt-BR"/>
              <a:t>web</a:t>
            </a:r>
            <a:r>
              <a:rPr b="1" lang="pt-BR"/>
              <a:t> (Flask)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webserver01</a:t>
            </a:r>
            <a:r>
              <a:rPr lang="pt-BR"/>
              <a:t> (192.168.1.180)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webserver02</a:t>
            </a:r>
            <a:r>
              <a:rPr lang="pt-BR"/>
              <a:t> (192.168.1.181)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pt-BR"/>
              <a:t>Base de dados Externa (Mariadb)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mariadb_db</a:t>
            </a:r>
            <a:r>
              <a:rPr lang="pt-BR"/>
              <a:t> (192.168.1.182)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pt-BR"/>
              <a:t>Servidor de Balanceamento de Carga (HAProxy)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haproxy01</a:t>
            </a:r>
            <a:r>
              <a:rPr lang="pt-BR"/>
              <a:t> (192.168.1.183)</a:t>
            </a:r>
            <a:endParaRPr sz="15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01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chemeClr val="accent5"/>
                </a:solidFill>
              </a:rPr>
              <a:t>Foi feita uma captura no HAProxy para perceber o que acontecia quando o utilizador fazia um pedido ao mesmo.</a:t>
            </a:r>
            <a:endParaRPr sz="1700">
              <a:solidFill>
                <a:schemeClr val="accent5"/>
              </a:solidFill>
            </a:endParaRPr>
          </a:p>
        </p:txBody>
      </p:sp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0662" y="1669284"/>
            <a:ext cx="5682675" cy="3108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25"/>
          <p:cNvCxnSpPr/>
          <p:nvPr/>
        </p:nvCxnSpPr>
        <p:spPr>
          <a:xfrm>
            <a:off x="2348125" y="2131950"/>
            <a:ext cx="305700" cy="99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" name="Google Shape;141;p25"/>
          <p:cNvSpPr txBox="1"/>
          <p:nvPr/>
        </p:nvSpPr>
        <p:spPr>
          <a:xfrm>
            <a:off x="1908325" y="1796500"/>
            <a:ext cx="429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  <a:latin typeface="Average"/>
                <a:ea typeface="Average"/>
                <a:cs typeface="Average"/>
                <a:sym typeface="Average"/>
              </a:rPr>
              <a:t>Captura</a:t>
            </a:r>
            <a:endParaRPr>
              <a:solidFill>
                <a:srgbClr val="FFDD3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01 - Resultado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152475"/>
            <a:ext cx="8520600" cy="3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O </a:t>
            </a:r>
            <a:r>
              <a:rPr lang="pt-BR" sz="1400"/>
              <a:t>cliente (</a:t>
            </a:r>
            <a:r>
              <a:rPr b="1" lang="pt-BR" sz="1400"/>
              <a:t>192.168.1.123</a:t>
            </a:r>
            <a:r>
              <a:rPr lang="pt-BR" sz="1400"/>
              <a:t>) envia um </a:t>
            </a:r>
            <a:r>
              <a:rPr b="1" i="1" lang="pt-BR" sz="1400"/>
              <a:t>HTTP GET Request</a:t>
            </a:r>
            <a:r>
              <a:rPr lang="pt-BR" sz="1400"/>
              <a:t> diretamente ao servidor HAProxy (192.168.1.183). 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De seguida, o servidor HAProxy faz um </a:t>
            </a:r>
            <a:r>
              <a:rPr b="1" i="1" lang="pt-BR" sz="1400"/>
              <a:t>HTTP GET Request</a:t>
            </a:r>
            <a:r>
              <a:rPr lang="pt-BR" sz="1400"/>
              <a:t> ao </a:t>
            </a:r>
            <a:r>
              <a:rPr i="1" lang="pt-BR" sz="1400"/>
              <a:t>web server </a:t>
            </a:r>
            <a:r>
              <a:rPr lang="pt-BR" sz="1400"/>
              <a:t>disponível, que neste caso foi o </a:t>
            </a:r>
            <a:r>
              <a:rPr b="1" lang="pt-BR" sz="1400"/>
              <a:t>webserver01 (192.168.1.180)</a:t>
            </a:r>
            <a:r>
              <a:rPr lang="pt-BR" sz="1400"/>
              <a:t>. 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O webserver01 responde com o </a:t>
            </a:r>
            <a:r>
              <a:rPr b="1" i="1" lang="pt-BR" sz="1400"/>
              <a:t>HTTP status code 200</a:t>
            </a:r>
            <a:r>
              <a:rPr lang="pt-BR" sz="1400"/>
              <a:t>, mostrando que a comunicação ocorreu sem falhas, sendo feito depois um redirecionamento do HAProxy para o cliente. </a:t>
            </a:r>
            <a:endParaRPr sz="140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Imediatamente a seguir foi feito outro pedido pelo mesmo cliente, no entanto consegue-se perceber que, como está a ser usar o algoritmo </a:t>
            </a:r>
            <a:r>
              <a:rPr b="1" i="1" lang="pt-BR" sz="1400"/>
              <a:t>round-robin</a:t>
            </a:r>
            <a:r>
              <a:rPr lang="pt-BR" sz="1400"/>
              <a:t>, quem respondeu foi o webserver02.</a:t>
            </a:r>
            <a:endParaRPr sz="1400"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750" y="3616473"/>
            <a:ext cx="7434501" cy="96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01 - Problemas encontrados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152475"/>
            <a:ext cx="8520600" cy="38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É </a:t>
            </a:r>
            <a:r>
              <a:rPr lang="pt-BR" sz="1400">
                <a:solidFill>
                  <a:schemeClr val="dk1"/>
                </a:solidFill>
              </a:rPr>
              <a:t>percetível</a:t>
            </a:r>
            <a:r>
              <a:rPr lang="pt-BR" sz="1400">
                <a:solidFill>
                  <a:schemeClr val="dk1"/>
                </a:solidFill>
              </a:rPr>
              <a:t> que a experiência feita anteriormente tem alguns problemas, como a existência de dois </a:t>
            </a:r>
            <a:r>
              <a:rPr b="1" lang="pt-BR" sz="1400">
                <a:solidFill>
                  <a:schemeClr val="dk1"/>
                </a:solidFill>
              </a:rPr>
              <a:t>SPOFs</a:t>
            </a:r>
            <a:r>
              <a:rPr lang="pt-BR" sz="1400">
                <a:solidFill>
                  <a:schemeClr val="dk1"/>
                </a:solidFill>
              </a:rPr>
              <a:t> (</a:t>
            </a:r>
            <a:r>
              <a:rPr i="1" lang="pt-BR" sz="1400">
                <a:solidFill>
                  <a:schemeClr val="dk1"/>
                </a:solidFill>
              </a:rPr>
              <a:t>Single Point of Failure</a:t>
            </a:r>
            <a:r>
              <a:rPr lang="pt-BR" sz="1400">
                <a:solidFill>
                  <a:schemeClr val="dk1"/>
                </a:solidFill>
              </a:rPr>
              <a:t>).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Ou seja, caso o servidor de HAProxy ou a base de dados deixe de operar, o cliente deixa de ter comunicação com os web servers.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2825" y="2354474"/>
            <a:ext cx="5158374" cy="256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Configuração do KeepAlived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152475"/>
            <a:ext cx="8520600" cy="38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Para resolvermos a experiência 1 foi preciso então utilizar o KeepAlived.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No ficheiro de configuração do Keepalived (localizado em </a:t>
            </a:r>
            <a:r>
              <a:rPr b="1" i="1" lang="pt-BR" sz="1400">
                <a:solidFill>
                  <a:schemeClr val="dk1"/>
                </a:solidFill>
              </a:rPr>
              <a:t>/etc/keepalived/keepalived.conf</a:t>
            </a:r>
            <a:r>
              <a:rPr lang="pt-BR" sz="1400">
                <a:solidFill>
                  <a:schemeClr val="dk1"/>
                </a:solidFill>
              </a:rPr>
              <a:t> ), foi criado um </a:t>
            </a:r>
            <a:r>
              <a:rPr b="1" i="1" lang="pt-BR" sz="1400">
                <a:solidFill>
                  <a:schemeClr val="dk1"/>
                </a:solidFill>
              </a:rPr>
              <a:t>vrrp_script</a:t>
            </a:r>
            <a:r>
              <a:rPr lang="pt-BR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 sz="1400">
                <a:solidFill>
                  <a:schemeClr val="dk1"/>
                </a:solidFill>
              </a:rPr>
              <a:t>O intuito é verificar, com um intervalo de 2 em 2 milisegundos, se o haproxy está a funcionar corretamente. Se não estiver a funcionar, o peso dele </a:t>
            </a:r>
            <a:r>
              <a:rPr b="1" lang="pt-BR" sz="1400">
                <a:solidFill>
                  <a:schemeClr val="dk1"/>
                </a:solidFill>
              </a:rPr>
              <a:t>diminui em 10</a:t>
            </a:r>
            <a:r>
              <a:rPr lang="pt-BR" sz="1400">
                <a:solidFill>
                  <a:schemeClr val="dk1"/>
                </a:solidFill>
              </a:rPr>
              <a:t> reduzindo assim a sua prioridade tornando o </a:t>
            </a:r>
            <a:r>
              <a:rPr b="1" i="1" lang="pt-BR" sz="1400">
                <a:solidFill>
                  <a:schemeClr val="dk1"/>
                </a:solidFill>
              </a:rPr>
              <a:t>BACKUP</a:t>
            </a:r>
            <a:r>
              <a:rPr lang="pt-BR" sz="1400">
                <a:solidFill>
                  <a:schemeClr val="dk1"/>
                </a:solidFill>
              </a:rPr>
              <a:t> num </a:t>
            </a:r>
            <a:r>
              <a:rPr b="1" i="1" lang="pt-BR" sz="1400">
                <a:solidFill>
                  <a:schemeClr val="dk1"/>
                </a:solidFill>
              </a:rPr>
              <a:t>MASTER</a:t>
            </a:r>
            <a:r>
              <a:rPr lang="pt-BR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 sz="1400">
                <a:solidFill>
                  <a:schemeClr val="dk1"/>
                </a:solidFill>
              </a:rPr>
              <a:t>Depois disto, foi criado um </a:t>
            </a:r>
            <a:r>
              <a:rPr b="1" i="1" lang="pt-BR" sz="1400">
                <a:solidFill>
                  <a:schemeClr val="dk1"/>
                </a:solidFill>
              </a:rPr>
              <a:t>vrrp_instance</a:t>
            </a:r>
            <a:r>
              <a:rPr lang="pt-BR" sz="1400">
                <a:solidFill>
                  <a:schemeClr val="dk1"/>
                </a:solidFill>
              </a:rPr>
              <a:t> que define uma instância individual do protocolo </a:t>
            </a:r>
            <a:r>
              <a:rPr b="1" lang="pt-BR" sz="1400">
                <a:solidFill>
                  <a:schemeClr val="dk1"/>
                </a:solidFill>
              </a:rPr>
              <a:t>VRRP</a:t>
            </a:r>
            <a:r>
              <a:rPr lang="pt-BR" sz="1400">
                <a:solidFill>
                  <a:schemeClr val="dk1"/>
                </a:solidFill>
              </a:rPr>
              <a:t> com alguns atributos.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Configuração do KeepAlived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A configuração anterior foi </a:t>
            </a:r>
            <a:r>
              <a:rPr lang="pt-BR" sz="1400">
                <a:solidFill>
                  <a:schemeClr val="dk1"/>
                </a:solidFill>
              </a:rPr>
              <a:t>também</a:t>
            </a:r>
            <a:r>
              <a:rPr lang="pt-BR" sz="1400">
                <a:solidFill>
                  <a:schemeClr val="dk1"/>
                </a:solidFill>
              </a:rPr>
              <a:t> feita para o segundo servidor de HAProxy, no entanto foi alterada a sua prioridade(</a:t>
            </a:r>
            <a:r>
              <a:rPr b="1" lang="pt-BR" sz="1400">
                <a:solidFill>
                  <a:schemeClr val="dk1"/>
                </a:solidFill>
              </a:rPr>
              <a:t>100</a:t>
            </a:r>
            <a:r>
              <a:rPr lang="pt-BR" sz="1400">
                <a:solidFill>
                  <a:schemeClr val="dk1"/>
                </a:solidFill>
              </a:rPr>
              <a:t>) e o seu estado(</a:t>
            </a:r>
            <a:r>
              <a:rPr b="1" i="1" lang="pt-BR" sz="1400">
                <a:solidFill>
                  <a:schemeClr val="dk1"/>
                </a:solidFill>
              </a:rPr>
              <a:t>BACKUP</a:t>
            </a:r>
            <a:r>
              <a:rPr lang="pt-BR" sz="1400">
                <a:solidFill>
                  <a:schemeClr val="dk1"/>
                </a:solidFill>
              </a:rPr>
              <a:t>)</a:t>
            </a:r>
            <a:r>
              <a:rPr b="1" i="1" lang="pt-BR" sz="1400">
                <a:solidFill>
                  <a:schemeClr val="dk1"/>
                </a:solidFill>
              </a:rPr>
              <a:t>.</a:t>
            </a:r>
            <a:endParaRPr b="1" i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Para que tudo funcionasse corretamente foi </a:t>
            </a:r>
            <a:r>
              <a:rPr lang="pt-BR" sz="1400">
                <a:solidFill>
                  <a:schemeClr val="dk1"/>
                </a:solidFill>
              </a:rPr>
              <a:t>também</a:t>
            </a:r>
            <a:r>
              <a:rPr lang="pt-BR" sz="1400">
                <a:solidFill>
                  <a:schemeClr val="dk1"/>
                </a:solidFill>
              </a:rPr>
              <a:t> necessário alterar o IP, para onde </a:t>
            </a:r>
            <a:r>
              <a:rPr lang="pt-BR" sz="1400">
                <a:solidFill>
                  <a:schemeClr val="dk1"/>
                </a:solidFill>
              </a:rPr>
              <a:t>fazíamos</a:t>
            </a:r>
            <a:r>
              <a:rPr lang="pt-BR" sz="1400">
                <a:solidFill>
                  <a:schemeClr val="dk1"/>
                </a:solidFill>
              </a:rPr>
              <a:t> </a:t>
            </a:r>
            <a:r>
              <a:rPr b="1" i="1" lang="pt-BR" sz="1400">
                <a:solidFill>
                  <a:schemeClr val="dk1"/>
                </a:solidFill>
              </a:rPr>
              <a:t>bind</a:t>
            </a:r>
            <a:r>
              <a:rPr lang="pt-BR" sz="1400">
                <a:solidFill>
                  <a:schemeClr val="dk1"/>
                </a:solidFill>
              </a:rPr>
              <a:t> inicialmente (</a:t>
            </a:r>
            <a:r>
              <a:rPr b="1" lang="pt-BR" sz="1400">
                <a:solidFill>
                  <a:schemeClr val="dk1"/>
                </a:solidFill>
              </a:rPr>
              <a:t>IP do servidor HAProxy</a:t>
            </a:r>
            <a:r>
              <a:rPr lang="pt-BR" sz="1400">
                <a:solidFill>
                  <a:schemeClr val="dk1"/>
                </a:solidFill>
              </a:rPr>
              <a:t>), para o novo IP virtual (</a:t>
            </a:r>
            <a:r>
              <a:rPr b="1" lang="pt-BR" sz="1400">
                <a:solidFill>
                  <a:schemeClr val="dk1"/>
                </a:solidFill>
              </a:rPr>
              <a:t>192.168.1.200</a:t>
            </a:r>
            <a:r>
              <a:rPr lang="pt-BR" sz="1400">
                <a:solidFill>
                  <a:schemeClr val="dk1"/>
                </a:solidFill>
              </a:rPr>
              <a:t>) na secção de </a:t>
            </a:r>
            <a:r>
              <a:rPr b="1" lang="pt-BR" sz="1400">
                <a:solidFill>
                  <a:schemeClr val="dk1"/>
                </a:solidFill>
              </a:rPr>
              <a:t>frontend</a:t>
            </a:r>
            <a:r>
              <a:rPr lang="pt-BR" sz="1400">
                <a:solidFill>
                  <a:schemeClr val="dk1"/>
                </a:solidFill>
              </a:rPr>
              <a:t> dos servidores HAProxy.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Por fim foi preciso colocar </a:t>
            </a:r>
            <a:r>
              <a:rPr b="1" i="1" lang="pt-BR" sz="1400">
                <a:solidFill>
                  <a:schemeClr val="dk1"/>
                </a:solidFill>
              </a:rPr>
              <a:t>net.ipv4.ip_nonlocal_bind=1</a:t>
            </a:r>
            <a:r>
              <a:rPr lang="pt-BR" sz="1400">
                <a:solidFill>
                  <a:schemeClr val="dk1"/>
                </a:solidFill>
              </a:rPr>
              <a:t> no ficheiro </a:t>
            </a:r>
            <a:r>
              <a:rPr b="1" i="1" lang="pt-BR" sz="1400">
                <a:solidFill>
                  <a:schemeClr val="dk1"/>
                </a:solidFill>
              </a:rPr>
              <a:t>/etc/sysctl.conf</a:t>
            </a:r>
            <a:r>
              <a:rPr lang="pt-BR" sz="1400">
                <a:solidFill>
                  <a:schemeClr val="dk1"/>
                </a:solidFill>
              </a:rPr>
              <a:t> uma vez que no segundo servidor de HAProxy o IP virtual ainda não está ativo (só fica ativo quando esse for o </a:t>
            </a:r>
            <a:r>
              <a:rPr b="1" i="1" lang="pt-BR" sz="1400">
                <a:solidFill>
                  <a:schemeClr val="dk1"/>
                </a:solidFill>
              </a:rPr>
              <a:t>MASTER</a:t>
            </a:r>
            <a:r>
              <a:rPr lang="pt-BR" sz="1400">
                <a:solidFill>
                  <a:schemeClr val="dk1"/>
                </a:solidFill>
              </a:rPr>
              <a:t>), logo não é possível iniciar o </a:t>
            </a:r>
            <a:r>
              <a:rPr b="1" i="1" lang="pt-BR" sz="1400">
                <a:solidFill>
                  <a:schemeClr val="dk1"/>
                </a:solidFill>
              </a:rPr>
              <a:t>bind</a:t>
            </a:r>
            <a:r>
              <a:rPr lang="pt-BR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Configuração do KeepAlived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7125" y="1152475"/>
            <a:ext cx="4189751" cy="349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02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311700" y="1152475"/>
            <a:ext cx="8520600" cy="3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pt-BR"/>
              <a:t>Dois servidores web (Flask)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webserver01</a:t>
            </a:r>
            <a:r>
              <a:rPr lang="pt-BR"/>
              <a:t> (192.168.1.180)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webserver02</a:t>
            </a:r>
            <a:r>
              <a:rPr lang="pt-BR"/>
              <a:t> (192.168.1.181)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pt-BR"/>
              <a:t>Base de dados Externa (Mariadb)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mariadb_db</a:t>
            </a:r>
            <a:r>
              <a:rPr lang="pt-BR"/>
              <a:t> (192.168.1.182)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pt-BR"/>
              <a:t>Dois s</a:t>
            </a:r>
            <a:r>
              <a:rPr b="1" lang="pt-BR"/>
              <a:t>ervidores de balanceamento de carga (HAProxy + Keepalived)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haproxy01</a:t>
            </a:r>
            <a:r>
              <a:rPr lang="pt-BR"/>
              <a:t> (192.168.1.183)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haproxy02</a:t>
            </a:r>
            <a:r>
              <a:rPr lang="pt-BR"/>
              <a:t> (192.168.1.184)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Objetivo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695325" y="3057525"/>
            <a:ext cx="745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</a:t>
            </a:r>
            <a:r>
              <a:rPr lang="pt-BR"/>
              <a:t>studar o balanceamento de carga e o </a:t>
            </a:r>
            <a:r>
              <a:rPr i="1" lang="pt-BR"/>
              <a:t>failover</a:t>
            </a:r>
            <a:r>
              <a:rPr lang="pt-BR"/>
              <a:t> em servidores </a:t>
            </a:r>
            <a:r>
              <a:rPr i="1" lang="pt-BR"/>
              <a:t>web</a:t>
            </a:r>
            <a:r>
              <a:rPr lang="pt-BR"/>
              <a:t> com o HAProxy e o KeepAlived.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 Criar alguns cenários com possíveis falhas, </a:t>
            </a:r>
            <a:r>
              <a:rPr lang="pt-BR"/>
              <a:t>analisar</a:t>
            </a:r>
            <a:r>
              <a:rPr lang="pt-BR"/>
              <a:t> os mesmos, descobrir os pontos fracos e tentar sempre minimizar o </a:t>
            </a:r>
            <a:r>
              <a:rPr i="1" lang="pt-BR"/>
              <a:t>downtime.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 Foram então criadas algumas experiências de modo a perceber como é possível criar uma infraestrutura segura e com um </a:t>
            </a:r>
            <a:r>
              <a:rPr i="1" lang="pt-BR"/>
              <a:t>downtime</a:t>
            </a:r>
            <a:r>
              <a:rPr lang="pt-BR"/>
              <a:t> reduzido ou até mesmo nulo aplicando ao mesmo tempo o conceito de balanceamento de carga.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02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2"/>
          <p:cNvSpPr txBox="1"/>
          <p:nvPr>
            <p:ph idx="1" type="body"/>
          </p:nvPr>
        </p:nvSpPr>
        <p:spPr>
          <a:xfrm>
            <a:off x="311700" y="1152475"/>
            <a:ext cx="8520600" cy="37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Nesta segunda experiência apenas foi acrescentado mais um servidor de balanceamento de carga e o serviço de KeepAlived em ambos os servidores de HAProxy.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accent5"/>
                </a:solidFill>
              </a:rPr>
              <a:t>O objetivo da mesma era entender como seria feito o </a:t>
            </a:r>
            <a:r>
              <a:rPr i="1" lang="pt-BR" sz="1400">
                <a:solidFill>
                  <a:schemeClr val="accent5"/>
                </a:solidFill>
              </a:rPr>
              <a:t>fail-over</a:t>
            </a:r>
            <a:r>
              <a:rPr lang="pt-BR" sz="1400">
                <a:solidFill>
                  <a:schemeClr val="accent5"/>
                </a:solidFill>
              </a:rPr>
              <a:t> do KeepAlived e o que sucedia depois de um servidor </a:t>
            </a:r>
            <a:r>
              <a:rPr b="1" i="1" lang="pt-BR" sz="1400">
                <a:solidFill>
                  <a:schemeClr val="accent5"/>
                </a:solidFill>
              </a:rPr>
              <a:t>MASTER</a:t>
            </a:r>
            <a:r>
              <a:rPr lang="pt-BR" sz="1400">
                <a:solidFill>
                  <a:schemeClr val="accent5"/>
                </a:solidFill>
              </a:rPr>
              <a:t> tornar-se </a:t>
            </a:r>
            <a:r>
              <a:rPr b="1" i="1" lang="pt-BR" sz="1400">
                <a:solidFill>
                  <a:schemeClr val="accent5"/>
                </a:solidFill>
              </a:rPr>
              <a:t>BACKUP</a:t>
            </a:r>
            <a:r>
              <a:rPr lang="pt-BR" sz="1400">
                <a:solidFill>
                  <a:schemeClr val="accent5"/>
                </a:solidFill>
              </a:rPr>
              <a:t> e vice-versa.</a:t>
            </a:r>
            <a:endParaRPr sz="14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571750"/>
            <a:ext cx="4012501" cy="219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8200" y="2435325"/>
            <a:ext cx="4182949" cy="232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02 - Resultado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3"/>
          <p:cNvSpPr txBox="1"/>
          <p:nvPr>
            <p:ph idx="1" type="body"/>
          </p:nvPr>
        </p:nvSpPr>
        <p:spPr>
          <a:xfrm>
            <a:off x="311700" y="1152475"/>
            <a:ext cx="8520600" cy="38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Com a captura no HAProxy01(</a:t>
            </a:r>
            <a:r>
              <a:rPr b="1" lang="pt-BR" sz="1400"/>
              <a:t>192.168.1.183</a:t>
            </a:r>
            <a:r>
              <a:rPr lang="pt-BR" sz="1400"/>
              <a:t>) percebe-se que o mesmo emite, de segundo em segundo, um </a:t>
            </a:r>
            <a:r>
              <a:rPr i="1" lang="pt-BR" sz="1400"/>
              <a:t>announcement</a:t>
            </a:r>
            <a:r>
              <a:rPr lang="pt-BR" sz="1400"/>
              <a:t> dizendo a sua prioridade, que neste caso é 101. Isto acontece porque no protocolo VRRP apenas o </a:t>
            </a:r>
            <a:r>
              <a:rPr b="1" i="1" lang="pt-BR" sz="1400"/>
              <a:t>MASTER</a:t>
            </a:r>
            <a:r>
              <a:rPr lang="pt-BR" sz="1400"/>
              <a:t> emite mensagens estando os outros </a:t>
            </a:r>
            <a:r>
              <a:rPr b="1" i="1" lang="pt-BR" sz="1400"/>
              <a:t>BACKUPs</a:t>
            </a:r>
            <a:r>
              <a:rPr lang="pt-BR" sz="1400"/>
              <a:t> à escuta desse aviso.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4013" y="2156800"/>
            <a:ext cx="5015975" cy="271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02 - Resultado (cont.)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000" y="1117400"/>
            <a:ext cx="4953976" cy="357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02 - Resultado (cont.)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5"/>
          <p:cNvSpPr txBox="1"/>
          <p:nvPr>
            <p:ph idx="1" type="body"/>
          </p:nvPr>
        </p:nvSpPr>
        <p:spPr>
          <a:xfrm>
            <a:off x="311700" y="1152475"/>
            <a:ext cx="8520600" cy="38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Depois de desligar o serviço HAProxy do HAProxy01(</a:t>
            </a:r>
            <a:r>
              <a:rPr b="1" lang="pt-BR" sz="1400">
                <a:solidFill>
                  <a:schemeClr val="dk1"/>
                </a:solidFill>
              </a:rPr>
              <a:t>192.168.1.183</a:t>
            </a:r>
            <a:r>
              <a:rPr lang="pt-BR" sz="1400">
                <a:solidFill>
                  <a:schemeClr val="dk1"/>
                </a:solidFill>
              </a:rPr>
              <a:t>), o mesmo fica com uma prioridade de </a:t>
            </a:r>
            <a:r>
              <a:rPr b="1" lang="pt-BR" sz="1400">
                <a:solidFill>
                  <a:schemeClr val="dk1"/>
                </a:solidFill>
              </a:rPr>
              <a:t>91</a:t>
            </a:r>
            <a:r>
              <a:rPr lang="pt-BR" sz="1400">
                <a:solidFill>
                  <a:schemeClr val="dk1"/>
                </a:solidFill>
              </a:rPr>
              <a:t> passando assim para o estado de </a:t>
            </a:r>
            <a:r>
              <a:rPr b="1" i="1" lang="pt-BR" sz="1400">
                <a:solidFill>
                  <a:schemeClr val="dk1"/>
                </a:solidFill>
              </a:rPr>
              <a:t>BACKUP</a:t>
            </a:r>
            <a:r>
              <a:rPr lang="pt-BR" sz="1400">
                <a:solidFill>
                  <a:schemeClr val="dk1"/>
                </a:solidFill>
              </a:rPr>
              <a:t> ao mesmo tempo que o HAProxy02(</a:t>
            </a:r>
            <a:r>
              <a:rPr b="1" i="1" lang="pt-BR" sz="1400">
                <a:solidFill>
                  <a:schemeClr val="dk1"/>
                </a:solidFill>
              </a:rPr>
              <a:t>192.168.1.184</a:t>
            </a:r>
            <a:r>
              <a:rPr lang="pt-BR" sz="1400">
                <a:solidFill>
                  <a:schemeClr val="dk1"/>
                </a:solidFill>
              </a:rPr>
              <a:t>) passa para o estado de </a:t>
            </a:r>
            <a:r>
              <a:rPr i="1" lang="pt-BR" sz="1400">
                <a:solidFill>
                  <a:schemeClr val="dk1"/>
                </a:solidFill>
              </a:rPr>
              <a:t>MASTER</a:t>
            </a:r>
            <a:r>
              <a:rPr lang="pt-BR" sz="1400">
                <a:solidFill>
                  <a:schemeClr val="dk1"/>
                </a:solidFill>
              </a:rPr>
              <a:t> uma vez que a sua prioridade é superior (</a:t>
            </a:r>
            <a:r>
              <a:rPr b="1" lang="pt-BR" sz="1400">
                <a:solidFill>
                  <a:schemeClr val="dk1"/>
                </a:solidFill>
              </a:rPr>
              <a:t>100</a:t>
            </a:r>
            <a:r>
              <a:rPr lang="pt-BR" sz="1400">
                <a:solidFill>
                  <a:schemeClr val="dk1"/>
                </a:solidFill>
              </a:rPr>
              <a:t>).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725" y="2225149"/>
            <a:ext cx="4810549" cy="249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02 - Resultado (cont.)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8175" y="1152475"/>
            <a:ext cx="5104526" cy="364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02 - Resultado (cont.)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Para terminar, voltou-se a ativar o serviço HAProxy no HAProxy01(</a:t>
            </a:r>
            <a:r>
              <a:rPr b="1" lang="pt-BR" sz="1400">
                <a:solidFill>
                  <a:schemeClr val="dk1"/>
                </a:solidFill>
              </a:rPr>
              <a:t>192.168.1.183</a:t>
            </a:r>
            <a:r>
              <a:rPr lang="pt-BR" sz="1400">
                <a:solidFill>
                  <a:schemeClr val="dk1"/>
                </a:solidFill>
              </a:rPr>
              <a:t>) tornando-se assim novamente </a:t>
            </a:r>
            <a:r>
              <a:rPr b="1" i="1" lang="pt-BR" sz="1400">
                <a:solidFill>
                  <a:schemeClr val="dk1"/>
                </a:solidFill>
              </a:rPr>
              <a:t>MASTER</a:t>
            </a:r>
            <a:r>
              <a:rPr lang="pt-BR" sz="1400">
                <a:solidFill>
                  <a:schemeClr val="dk1"/>
                </a:solidFill>
              </a:rPr>
              <a:t> uma vez que a preempção está ativa por omissão fazendo com que a sua prioridade volte a ser </a:t>
            </a:r>
            <a:r>
              <a:rPr b="1" lang="pt-BR" sz="1400">
                <a:solidFill>
                  <a:schemeClr val="dk1"/>
                </a:solidFill>
              </a:rPr>
              <a:t>101</a:t>
            </a:r>
            <a:r>
              <a:rPr lang="pt-BR" sz="1400">
                <a:solidFill>
                  <a:schemeClr val="dk1"/>
                </a:solidFill>
              </a:rPr>
              <a:t> como estava definida inicialmente.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223" name="Google Shape;2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2688" y="2222925"/>
            <a:ext cx="5258624" cy="264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02 - Resultado (cont.)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1575" y="1071625"/>
            <a:ext cx="5353675" cy="383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02 - Problemas encontrados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9"/>
          <p:cNvSpPr txBox="1"/>
          <p:nvPr>
            <p:ph idx="1" type="body"/>
          </p:nvPr>
        </p:nvSpPr>
        <p:spPr>
          <a:xfrm>
            <a:off x="311700" y="1152475"/>
            <a:ext cx="8520600" cy="37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Com esta nova experiência, foi possível resolver um </a:t>
            </a:r>
            <a:r>
              <a:rPr b="1" lang="pt-BR" sz="1400"/>
              <a:t>SPOF</a:t>
            </a:r>
            <a:r>
              <a:rPr lang="pt-BR" sz="1400"/>
              <a:t>(</a:t>
            </a:r>
            <a:r>
              <a:rPr i="1" lang="pt-BR" sz="1400"/>
              <a:t>Single Point of Failure</a:t>
            </a:r>
            <a:r>
              <a:rPr lang="pt-BR" sz="1400"/>
              <a:t>) colocando mais um servidor de balanceamento de carga e acrescentando o serviço de KeepAlived, no entanto é notório que continua a existir um </a:t>
            </a:r>
            <a:r>
              <a:rPr b="1" lang="pt-BR" sz="1400"/>
              <a:t>SPOF</a:t>
            </a:r>
            <a:r>
              <a:rPr lang="pt-BR" sz="1400"/>
              <a:t> na base de dados.</a:t>
            </a:r>
            <a:endParaRPr sz="1400"/>
          </a:p>
        </p:txBody>
      </p:sp>
      <p:pic>
        <p:nvPicPr>
          <p:cNvPr id="237" name="Google Shape;23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1062" y="2065350"/>
            <a:ext cx="4821876" cy="272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Configuração do Galera Cluster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243" name="Google Shape;243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Para resolvermos a experiência 2 foi preciso então utilizar o </a:t>
            </a:r>
            <a:r>
              <a:rPr i="1" lang="pt-BR" sz="1400">
                <a:solidFill>
                  <a:schemeClr val="dk1"/>
                </a:solidFill>
              </a:rPr>
              <a:t>Galera Cluster</a:t>
            </a:r>
            <a:r>
              <a:rPr lang="pt-BR" sz="1400">
                <a:solidFill>
                  <a:schemeClr val="dk1"/>
                </a:solidFill>
              </a:rPr>
              <a:t> juntamente com mais um servidor HAProxy.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No primeiro servidor de base de dados (</a:t>
            </a:r>
            <a:r>
              <a:rPr b="1" lang="pt-BR" sz="1400">
                <a:solidFill>
                  <a:schemeClr val="dk1"/>
                </a:solidFill>
              </a:rPr>
              <a:t>192.168.1.182</a:t>
            </a:r>
            <a:r>
              <a:rPr lang="pt-BR" sz="1400">
                <a:solidFill>
                  <a:schemeClr val="dk1"/>
                </a:solidFill>
              </a:rPr>
              <a:t>) foi criado o ficheiro </a:t>
            </a:r>
            <a:r>
              <a:rPr b="1" i="1" lang="pt-BR" sz="1400">
                <a:solidFill>
                  <a:schemeClr val="dk1"/>
                </a:solidFill>
              </a:rPr>
              <a:t>galera.cnf  </a:t>
            </a:r>
            <a:r>
              <a:rPr lang="pt-BR" sz="1400">
                <a:solidFill>
                  <a:schemeClr val="dk1"/>
                </a:solidFill>
              </a:rPr>
              <a:t>localizado em </a:t>
            </a:r>
            <a:r>
              <a:rPr b="1" i="1" lang="pt-BR" sz="1400">
                <a:solidFill>
                  <a:schemeClr val="dk1"/>
                </a:solidFill>
              </a:rPr>
              <a:t>/etc/mysql/mariadb.conf.d/galera.cnf</a:t>
            </a:r>
            <a:r>
              <a:rPr lang="pt-BR" sz="1400">
                <a:solidFill>
                  <a:schemeClr val="dk1"/>
                </a:solidFill>
              </a:rPr>
              <a:t> contendo a seguinte configuração.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244" name="Google Shape;24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8278" y="2571750"/>
            <a:ext cx="4487447" cy="230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Configuração do Galera Cluster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No segundo servidor de base de dados (</a:t>
            </a:r>
            <a:r>
              <a:rPr b="1" lang="pt-BR" sz="1400"/>
              <a:t>192.168.1.186</a:t>
            </a:r>
            <a:r>
              <a:rPr lang="pt-BR" sz="1400"/>
              <a:t>) foi </a:t>
            </a:r>
            <a:r>
              <a:rPr lang="pt-BR" sz="1400"/>
              <a:t>também</a:t>
            </a:r>
            <a:r>
              <a:rPr lang="pt-BR" sz="1400"/>
              <a:t> criado o ficheiro </a:t>
            </a:r>
            <a:r>
              <a:rPr b="1" i="1" lang="pt-BR" sz="1400"/>
              <a:t>galera.cnf </a:t>
            </a:r>
            <a:r>
              <a:rPr lang="pt-BR" sz="1400"/>
              <a:t>com as </a:t>
            </a:r>
            <a:r>
              <a:rPr lang="pt-BR" sz="1400"/>
              <a:t>configurações</a:t>
            </a:r>
            <a:r>
              <a:rPr lang="pt-BR" sz="1400"/>
              <a:t> necessárias para que o mesmo fizesse </a:t>
            </a:r>
            <a:r>
              <a:rPr lang="pt-BR" sz="1400"/>
              <a:t>também</a:t>
            </a:r>
            <a:r>
              <a:rPr lang="pt-BR" sz="1400"/>
              <a:t> parte do </a:t>
            </a:r>
            <a:r>
              <a:rPr i="1" lang="pt-BR" sz="1400"/>
              <a:t>cluster</a:t>
            </a:r>
            <a:r>
              <a:rPr lang="pt-BR" sz="1400"/>
              <a:t> 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400"/>
              <a:t>Depois foi testado se o tamanho do cluster era de 2, para confirmar que ambas as base de dados estavam corretamente configuradas.</a:t>
            </a:r>
            <a:endParaRPr sz="1400"/>
          </a:p>
        </p:txBody>
      </p:sp>
      <p:pic>
        <p:nvPicPr>
          <p:cNvPr id="251" name="Google Shape;2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65" y="2571750"/>
            <a:ext cx="4168511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5575" y="2352675"/>
            <a:ext cx="4770776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Tecnologias usadas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Flask</a:t>
            </a:r>
            <a:endParaRPr b="1"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i="1" lang="pt-BR" sz="1200"/>
              <a:t>M</a:t>
            </a:r>
            <a:r>
              <a:rPr i="1" lang="pt-BR" sz="1200">
                <a:solidFill>
                  <a:schemeClr val="dk1"/>
                </a:solidFill>
              </a:rPr>
              <a:t>icro-framework</a:t>
            </a:r>
            <a:r>
              <a:rPr lang="pt-BR" sz="1200">
                <a:solidFill>
                  <a:schemeClr val="dk1"/>
                </a:solidFill>
              </a:rPr>
              <a:t> do </a:t>
            </a:r>
            <a:r>
              <a:rPr i="1" lang="pt-BR" sz="1200">
                <a:solidFill>
                  <a:schemeClr val="dk1"/>
                </a:solidFill>
              </a:rPr>
              <a:t>Python</a:t>
            </a:r>
            <a:r>
              <a:rPr lang="pt-BR" sz="1200">
                <a:solidFill>
                  <a:schemeClr val="dk1"/>
                </a:solidFill>
              </a:rPr>
              <a:t> destinado principalmente para pequenas aplicações com requisitos mais simples.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pt-BR" sz="1200">
                <a:solidFill>
                  <a:schemeClr val="dk1"/>
                </a:solidFill>
              </a:rPr>
              <a:t>Esta foi a </a:t>
            </a:r>
            <a:r>
              <a:rPr i="1" lang="pt-BR" sz="1200">
                <a:solidFill>
                  <a:schemeClr val="dk1"/>
                </a:solidFill>
              </a:rPr>
              <a:t>framework</a:t>
            </a:r>
            <a:r>
              <a:rPr lang="pt-BR" sz="1200">
                <a:solidFill>
                  <a:schemeClr val="dk1"/>
                </a:solidFill>
              </a:rPr>
              <a:t> utilizada para a construção do</a:t>
            </a:r>
            <a:r>
              <a:rPr lang="pt-BR" sz="1200"/>
              <a:t> </a:t>
            </a:r>
            <a:r>
              <a:rPr i="1" lang="pt-BR" sz="1200"/>
              <a:t>web server</a:t>
            </a:r>
            <a:r>
              <a:rPr lang="pt-BR" sz="1200">
                <a:solidFill>
                  <a:schemeClr val="dk1"/>
                </a:solidFill>
              </a:rPr>
              <a:t>, uma vez que o mesmo funciona bastante bem com pequenas bases de dados.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MariaDB</a:t>
            </a:r>
            <a:endParaRPr b="1"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BR" sz="1200"/>
              <a:t>Para que a aplicação fosse </a:t>
            </a:r>
            <a:r>
              <a:rPr i="1" lang="pt-BR" sz="1200"/>
              <a:t>stateful</a:t>
            </a:r>
            <a:r>
              <a:rPr lang="pt-BR" sz="1200"/>
              <a:t> foi então usada uma base de dados em MariaDB, pois a mesma tem uma comunidade enorme na Internet, tornando-a bastante simples de ser utilizada.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Galera Cluster </a:t>
            </a:r>
            <a:endParaRPr b="1"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BR" sz="1200"/>
              <a:t>Cluster virtual para  MariaDB que permite a replicação entre diferentes bases de dados, mantendo assim uma disponibilidade e desempenho alto uma vez que existe mais do que uma base de dados para responder a diferentes </a:t>
            </a:r>
            <a:r>
              <a:rPr i="1" lang="pt-BR" sz="1200"/>
              <a:t>querys</a:t>
            </a:r>
            <a:r>
              <a:rPr lang="pt-BR" sz="1200"/>
              <a:t> dos clientes, sendo que todas as mudanças feitas numa base de dados são replicadas para a outra.</a:t>
            </a:r>
            <a:endParaRPr sz="12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Configuração do novo HAProxy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258" name="Google Shape;258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O novo servidor de HAProxy (</a:t>
            </a:r>
            <a:r>
              <a:rPr b="1" lang="pt-BR" sz="1400"/>
              <a:t>192.168.1.185</a:t>
            </a:r>
            <a:r>
              <a:rPr lang="pt-BR" sz="1400"/>
              <a:t>) foi </a:t>
            </a:r>
            <a:r>
              <a:rPr lang="pt-BR" sz="1400"/>
              <a:t>configurado</a:t>
            </a:r>
            <a:r>
              <a:rPr lang="pt-BR" sz="1400"/>
              <a:t> de modo a receber e encaminhar tráfego dos clientes e das base de dados, fazendo assim um balanceamento de carga entre as bases de dados existentes no Galera Cluster .</a:t>
            </a:r>
            <a:endParaRPr sz="1400"/>
          </a:p>
        </p:txBody>
      </p:sp>
      <p:pic>
        <p:nvPicPr>
          <p:cNvPr id="259" name="Google Shape;25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613" y="2151950"/>
            <a:ext cx="5538775" cy="264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03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265" name="Google Shape;265;p43"/>
          <p:cNvSpPr txBox="1"/>
          <p:nvPr>
            <p:ph idx="1" type="body"/>
          </p:nvPr>
        </p:nvSpPr>
        <p:spPr>
          <a:xfrm>
            <a:off x="311700" y="1152475"/>
            <a:ext cx="8520600" cy="37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Dois servidores web (Flask) </a:t>
            </a:r>
            <a:endParaRPr b="1"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pt-BR" sz="1300"/>
              <a:t>webserver01</a:t>
            </a:r>
            <a:r>
              <a:rPr lang="pt-BR" sz="1300"/>
              <a:t> (192.168.1.180)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pt-BR" sz="1300"/>
              <a:t>webserver02</a:t>
            </a:r>
            <a:r>
              <a:rPr lang="pt-BR" sz="1300"/>
              <a:t> (192.168.1.181)</a:t>
            </a:r>
            <a:endParaRPr sz="13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Base de dados (Galera Cluster Mariadb)</a:t>
            </a:r>
            <a:endParaRPr b="1"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pt-BR" sz="1300"/>
              <a:t>mariadb01</a:t>
            </a:r>
            <a:r>
              <a:rPr lang="pt-BR" sz="1200"/>
              <a:t> (192.168.1.182)</a:t>
            </a:r>
            <a:endParaRPr sz="12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pt-BR" sz="1300"/>
              <a:t>mariadb02</a:t>
            </a:r>
            <a:r>
              <a:rPr lang="pt-BR" sz="1300"/>
              <a:t> (192.168.1.186)</a:t>
            </a:r>
            <a:endParaRPr sz="13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Dois servidores de balanceamento de carga (HAProxy + Keepalived)</a:t>
            </a:r>
            <a:endParaRPr b="1"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pt-BR" sz="1300"/>
              <a:t>haproxy01</a:t>
            </a:r>
            <a:r>
              <a:rPr lang="pt-BR" sz="1300"/>
              <a:t> (192.168.1.183)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pt-BR" sz="1300"/>
              <a:t>haproxy02</a:t>
            </a:r>
            <a:r>
              <a:rPr lang="pt-BR" sz="1300"/>
              <a:t> (192.168.1.184)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Servidor de balanceamento de carga para Galera Cluster (HAProxy)</a:t>
            </a:r>
            <a:endParaRPr b="1"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pt-BR" sz="1300"/>
              <a:t>haproxy 03</a:t>
            </a:r>
            <a:r>
              <a:rPr lang="pt-BR" sz="1300"/>
              <a:t>(192.1681.1.185)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03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271" name="Google Shape;271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chemeClr val="accent5"/>
                </a:solidFill>
              </a:rPr>
              <a:t>Foi realizada uma captura no HAProxy03 (</a:t>
            </a:r>
            <a:r>
              <a:rPr b="1" lang="pt-BR" sz="1400">
                <a:solidFill>
                  <a:schemeClr val="accent5"/>
                </a:solidFill>
              </a:rPr>
              <a:t>192.168.1.185</a:t>
            </a:r>
            <a:r>
              <a:rPr lang="pt-BR" sz="1400">
                <a:solidFill>
                  <a:schemeClr val="accent5"/>
                </a:solidFill>
              </a:rPr>
              <a:t>) usando o </a:t>
            </a:r>
            <a:r>
              <a:rPr i="1" lang="pt-BR" sz="1400">
                <a:solidFill>
                  <a:schemeClr val="accent5"/>
                </a:solidFill>
              </a:rPr>
              <a:t>wireshark</a:t>
            </a:r>
            <a:r>
              <a:rPr lang="pt-BR" sz="1400">
                <a:solidFill>
                  <a:schemeClr val="accent5"/>
                </a:solidFill>
              </a:rPr>
              <a:t> para perceber como é que o tráfego circulava na rede e como era feita a comunicação entre HAProxy e o </a:t>
            </a:r>
            <a:r>
              <a:rPr i="1" lang="pt-BR" sz="1400">
                <a:solidFill>
                  <a:schemeClr val="accent5"/>
                </a:solidFill>
              </a:rPr>
              <a:t>Galera Cluster.</a:t>
            </a:r>
            <a:endParaRPr i="1" sz="1400">
              <a:solidFill>
                <a:schemeClr val="accent5"/>
              </a:solidFill>
            </a:endParaRPr>
          </a:p>
        </p:txBody>
      </p:sp>
      <p:pic>
        <p:nvPicPr>
          <p:cNvPr id="272" name="Google Shape;27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450" y="1952625"/>
            <a:ext cx="6125099" cy="251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03 - Resultado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Inicialmente o </a:t>
            </a:r>
            <a:r>
              <a:rPr i="1" lang="pt-BR" sz="1400"/>
              <a:t>webserver01</a:t>
            </a:r>
            <a:r>
              <a:rPr lang="pt-BR" sz="1400"/>
              <a:t> emite um </a:t>
            </a:r>
            <a:r>
              <a:rPr b="1" i="1" lang="pt-BR" sz="1400"/>
              <a:t>ARP Request</a:t>
            </a:r>
            <a:r>
              <a:rPr lang="pt-BR" sz="1400"/>
              <a:t> para saber qual é o </a:t>
            </a:r>
            <a:r>
              <a:rPr b="1" lang="pt-BR" sz="1400"/>
              <a:t>MAC</a:t>
            </a:r>
            <a:r>
              <a:rPr lang="pt-BR" sz="1400"/>
              <a:t> do novo HAProxy (</a:t>
            </a:r>
            <a:r>
              <a:rPr b="1" lang="pt-BR" sz="1400"/>
              <a:t>192.168.1.185</a:t>
            </a:r>
            <a:r>
              <a:rPr lang="pt-BR" sz="1400"/>
              <a:t>), sendo que o HAProxy transmite o seu </a:t>
            </a:r>
            <a:r>
              <a:rPr b="1" lang="pt-BR" sz="1400"/>
              <a:t>MAC</a:t>
            </a:r>
            <a:r>
              <a:rPr lang="pt-BR" sz="1400"/>
              <a:t> e logo a seguir faz uma saudação (</a:t>
            </a:r>
            <a:r>
              <a:rPr i="1" lang="pt-BR" sz="1400"/>
              <a:t>Server Greeting</a:t>
            </a:r>
            <a:r>
              <a:rPr lang="pt-BR" sz="1400"/>
              <a:t>) à base de dados que neste caso foi à mariadb01 (</a:t>
            </a:r>
            <a:r>
              <a:rPr b="1" lang="pt-BR" sz="1400"/>
              <a:t>192.168.1.182</a:t>
            </a:r>
            <a:r>
              <a:rPr lang="pt-BR" sz="1400"/>
              <a:t>).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Logo a seguir há um </a:t>
            </a:r>
            <a:r>
              <a:rPr i="1" lang="pt-BR" sz="1400"/>
              <a:t>Login Request</a:t>
            </a:r>
            <a:r>
              <a:rPr lang="pt-BR" sz="1400"/>
              <a:t> e é </a:t>
            </a:r>
            <a:r>
              <a:rPr lang="pt-BR" sz="1400"/>
              <a:t>percetível</a:t>
            </a:r>
            <a:r>
              <a:rPr lang="pt-BR" sz="1400"/>
              <a:t> que agora a comunicação entre </a:t>
            </a:r>
            <a:r>
              <a:rPr i="1" lang="pt-BR" sz="1400"/>
              <a:t>webserver</a:t>
            </a:r>
            <a:r>
              <a:rPr lang="pt-BR" sz="1400"/>
              <a:t> e base de dados, passa sempre pelo HAProxy.</a:t>
            </a:r>
            <a:endParaRPr sz="1400"/>
          </a:p>
        </p:txBody>
      </p:sp>
      <p:pic>
        <p:nvPicPr>
          <p:cNvPr id="279" name="Google Shape;27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2789475"/>
            <a:ext cx="8763000" cy="145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03 - Resultado (cont.)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Passado algum tempo, e já tendo sido feito o </a:t>
            </a:r>
            <a:r>
              <a:rPr i="1" lang="pt-BR" sz="1400"/>
              <a:t>login</a:t>
            </a:r>
            <a:r>
              <a:rPr lang="pt-BR" sz="1400"/>
              <a:t> na aplicação, foi atualizada a página do carrinho e mais uma vez aqui é notório o caminho da comunicação entre </a:t>
            </a:r>
            <a:r>
              <a:rPr i="1" lang="pt-BR" sz="1400"/>
              <a:t>webserver</a:t>
            </a:r>
            <a:r>
              <a:rPr lang="pt-BR" sz="1400"/>
              <a:t> e base de dados.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Desta vez o HAProxy encaminhou a </a:t>
            </a:r>
            <a:r>
              <a:rPr i="1" lang="pt-BR" sz="1400"/>
              <a:t>query</a:t>
            </a:r>
            <a:r>
              <a:rPr lang="pt-BR" sz="1400"/>
              <a:t> do cliente para a mariadb02 (</a:t>
            </a:r>
            <a:r>
              <a:rPr b="1" lang="pt-BR" sz="1400"/>
              <a:t>192.168.1.186</a:t>
            </a:r>
            <a:r>
              <a:rPr lang="pt-BR" sz="1400"/>
              <a:t>) e posteriormente esta respondeu ao HAProxy voltando a ser encaminhada essa resposta para o cliente.</a:t>
            </a:r>
            <a:endParaRPr sz="1400"/>
          </a:p>
        </p:txBody>
      </p:sp>
      <p:pic>
        <p:nvPicPr>
          <p:cNvPr id="286" name="Google Shape;28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049" y="2314025"/>
            <a:ext cx="8007900" cy="79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600" y="3171825"/>
            <a:ext cx="8290805" cy="186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03 - Problemas encontrados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/>
              <a:t>Com a implementação do novo HAProxy e do </a:t>
            </a:r>
            <a:r>
              <a:rPr i="1" lang="pt-BR" sz="1400"/>
              <a:t>Galera Cluster</a:t>
            </a:r>
            <a:r>
              <a:rPr lang="pt-BR" sz="1400"/>
              <a:t> , foi possível resolver um SPOF que a antiga experiência tinha, no entanto passou a haver outro SPOF, agora no servidor de HAProxy que gere o </a:t>
            </a:r>
            <a:r>
              <a:rPr i="1" lang="pt-BR" sz="1400"/>
              <a:t>Galera Cluster</a:t>
            </a:r>
            <a:r>
              <a:rPr lang="pt-BR" sz="1400"/>
              <a:t>.</a:t>
            </a:r>
            <a:endParaRPr sz="1400"/>
          </a:p>
        </p:txBody>
      </p:sp>
      <p:pic>
        <p:nvPicPr>
          <p:cNvPr id="294" name="Google Shape;29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9688" y="1806902"/>
            <a:ext cx="6524625" cy="287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04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300" name="Google Shape;300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Esta foi a experiência final onde</a:t>
            </a:r>
            <a:r>
              <a:rPr lang="pt-BR" sz="1400">
                <a:solidFill>
                  <a:schemeClr val="dk1"/>
                </a:solidFill>
              </a:rPr>
              <a:t> apenas foi acrescentado mais um servidor de balanceamento de carga e o serviço de KeepAlived em ambos os servidores de HAProxy.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accent5"/>
                </a:solidFill>
              </a:rPr>
              <a:t>O objetivo da mesma era resolver o SPOF que a experiência anterior tinha criado.</a:t>
            </a:r>
            <a:endParaRPr sz="14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553375"/>
            <a:ext cx="4317449" cy="175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4415" y="2646525"/>
            <a:ext cx="4217235" cy="166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04 - Resultado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Tanto o HAProxy01 (</a:t>
            </a:r>
            <a:r>
              <a:rPr b="1" lang="pt-BR" sz="1400"/>
              <a:t>192.168.1.183</a:t>
            </a:r>
            <a:r>
              <a:rPr lang="pt-BR" sz="1400"/>
              <a:t>) como o HAProxy</a:t>
            </a:r>
            <a:r>
              <a:rPr lang="pt-BR" sz="1400"/>
              <a:t>03</a:t>
            </a:r>
            <a:r>
              <a:rPr lang="pt-BR" sz="1400"/>
              <a:t> (</a:t>
            </a:r>
            <a:r>
              <a:rPr b="1" lang="pt-BR" sz="1400"/>
              <a:t>192.168.1.185</a:t>
            </a:r>
            <a:r>
              <a:rPr lang="pt-BR" sz="1400"/>
              <a:t>) enviam, de segundo em segundo, um </a:t>
            </a:r>
            <a:r>
              <a:rPr i="1" lang="pt-BR" sz="1400"/>
              <a:t>announcement</a:t>
            </a:r>
            <a:r>
              <a:rPr lang="pt-BR" sz="1400"/>
              <a:t> indicando a sua </a:t>
            </a:r>
            <a:r>
              <a:rPr lang="pt-BR" sz="1400"/>
              <a:t>prioridade</a:t>
            </a:r>
            <a:r>
              <a:rPr lang="pt-BR" sz="1400"/>
              <a:t> enquanto que os outros servidores de HAProxy estão à escuta.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Uma vez que o HAProxy01 e o </a:t>
            </a:r>
            <a:r>
              <a:rPr lang="pt-BR" sz="1400"/>
              <a:t>Haproxy03</a:t>
            </a:r>
            <a:r>
              <a:rPr lang="pt-BR" sz="1400"/>
              <a:t> são </a:t>
            </a:r>
            <a:r>
              <a:rPr i="1" lang="pt-BR" sz="1400"/>
              <a:t>MASTERs</a:t>
            </a:r>
            <a:r>
              <a:rPr lang="pt-BR" sz="1400"/>
              <a:t>, são eles que controlam o tráfego, então são eles que anunciam o tráfego</a:t>
            </a:r>
            <a:endParaRPr sz="1400"/>
          </a:p>
        </p:txBody>
      </p:sp>
      <p:pic>
        <p:nvPicPr>
          <p:cNvPr id="309" name="Google Shape;30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637" y="3389975"/>
            <a:ext cx="8582718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04 - Resultado (cont.)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Depois de desligar o serviço HAProxy do HAProxy03(</a:t>
            </a:r>
            <a:r>
              <a:rPr b="1" lang="pt-BR" sz="1400"/>
              <a:t>192.168.1.185</a:t>
            </a:r>
            <a:r>
              <a:rPr lang="pt-BR" sz="1400"/>
              <a:t>), o mesmo fica com uma prioridade de </a:t>
            </a:r>
            <a:r>
              <a:rPr b="1" lang="pt-BR" sz="1400"/>
              <a:t>91</a:t>
            </a:r>
            <a:r>
              <a:rPr lang="pt-BR" sz="1400"/>
              <a:t> passando assim para o estado de </a:t>
            </a:r>
            <a:r>
              <a:rPr i="1" lang="pt-BR" sz="1400"/>
              <a:t>BACKUP</a:t>
            </a:r>
            <a:r>
              <a:rPr lang="pt-BR" sz="1400"/>
              <a:t> ao mesmo tempo que o HAProxy04(</a:t>
            </a:r>
            <a:r>
              <a:rPr b="1" lang="pt-BR" sz="1400"/>
              <a:t>192.168.1.187</a:t>
            </a:r>
            <a:r>
              <a:rPr lang="pt-BR" sz="1400"/>
              <a:t>) passa para o estado de </a:t>
            </a:r>
            <a:r>
              <a:rPr i="1" lang="pt-BR" sz="1400"/>
              <a:t>MASTER</a:t>
            </a:r>
            <a:r>
              <a:rPr lang="pt-BR" sz="1400"/>
              <a:t> uma vez que a sua prioridade é superior (</a:t>
            </a:r>
            <a:r>
              <a:rPr b="1" lang="pt-BR" sz="1400"/>
              <a:t>100</a:t>
            </a:r>
            <a:r>
              <a:rPr lang="pt-BR" sz="1400"/>
              <a:t>).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Neste momento continua a haver uma conexão normal do cliente para os </a:t>
            </a:r>
            <a:r>
              <a:rPr i="1" lang="pt-BR" sz="1400"/>
              <a:t>websevers</a:t>
            </a:r>
            <a:r>
              <a:rPr lang="pt-BR" sz="1400"/>
              <a:t>, sendo que os </a:t>
            </a:r>
            <a:r>
              <a:rPr i="1" lang="pt-BR" sz="1400"/>
              <a:t>webservers</a:t>
            </a:r>
            <a:r>
              <a:rPr lang="pt-BR" sz="1400"/>
              <a:t> continuam </a:t>
            </a:r>
            <a:r>
              <a:rPr lang="pt-BR" sz="1400"/>
              <a:t>também</a:t>
            </a:r>
            <a:r>
              <a:rPr lang="pt-BR" sz="1400"/>
              <a:t> a conseguir fazer </a:t>
            </a:r>
            <a:r>
              <a:rPr i="1" lang="pt-BR" sz="1400"/>
              <a:t>querys</a:t>
            </a:r>
            <a:r>
              <a:rPr lang="pt-BR" sz="1400"/>
              <a:t> às bases de dados como se nada tivesse acontecido.</a:t>
            </a:r>
            <a:endParaRPr sz="1400"/>
          </a:p>
        </p:txBody>
      </p:sp>
      <p:pic>
        <p:nvPicPr>
          <p:cNvPr id="316" name="Google Shape;31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" y="3055226"/>
            <a:ext cx="7696199" cy="178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Experiência 04 - Resultado (cont.)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Depois voltou-se a ativar o serviço de HAProxy no </a:t>
            </a:r>
            <a:r>
              <a:rPr lang="pt-BR" sz="1400"/>
              <a:t>HAProxy03</a:t>
            </a:r>
            <a:r>
              <a:rPr lang="pt-BR" sz="1400"/>
              <a:t> passando este imediatamente para </a:t>
            </a:r>
            <a:r>
              <a:rPr i="1" lang="pt-BR" sz="1400"/>
              <a:t>MASTER</a:t>
            </a:r>
            <a:r>
              <a:rPr lang="pt-BR" sz="1400"/>
              <a:t> pois a sua prioridade voltou a aumentar (</a:t>
            </a:r>
            <a:r>
              <a:rPr b="1" lang="pt-BR" sz="1400"/>
              <a:t>101</a:t>
            </a:r>
            <a:r>
              <a:rPr lang="pt-BR" sz="1400"/>
              <a:t>).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Conclui-se então que esta arquitetura fornece uma infraestrutura minimamente segura, capaz de ser disponível e de garantir desempenho sendo que esta não tem nenhum SPOF cumprindo assim o objetivo inicial.</a:t>
            </a:r>
            <a:endParaRPr sz="1400"/>
          </a:p>
        </p:txBody>
      </p:sp>
      <p:pic>
        <p:nvPicPr>
          <p:cNvPr id="323" name="Google Shape;32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501" y="2893050"/>
            <a:ext cx="7593001" cy="167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Tecnologias usadas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HAProxy</a:t>
            </a:r>
            <a:endParaRPr b="1"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</a:t>
            </a:r>
            <a:r>
              <a:rPr lang="pt-BR"/>
              <a:t>erviço Linux que garante o balanceamento de carga para HTTP e TCP.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Na prática, o mesmo recebe as conexões dos utilizadores e atua como </a:t>
            </a:r>
            <a:r>
              <a:rPr i="1" lang="pt-BR"/>
              <a:t>proxy</a:t>
            </a:r>
            <a:r>
              <a:rPr lang="pt-BR"/>
              <a:t>, criando um canal de comunicação entre o utilizador e um dos </a:t>
            </a:r>
            <a:r>
              <a:rPr i="1" lang="pt-BR"/>
              <a:t>web servers</a:t>
            </a:r>
            <a:r>
              <a:rPr lang="pt-B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KeepAlived</a:t>
            </a:r>
            <a:endParaRPr b="1"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 Keepalived agrega um conjunto de servidores de balanceamento de carga (</a:t>
            </a:r>
            <a:r>
              <a:rPr b="1" lang="pt-BR"/>
              <a:t>HAProxy</a:t>
            </a:r>
            <a:r>
              <a:rPr lang="pt-BR"/>
              <a:t>), e consoante a saúde dos mesmos, ele toma decisões sobre pelo qual deverá passar a operacionalização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 principal objetivo é fornecer instalações simples para existir balanceamento de carga e alta disponibilidade (a alta disponibilidade é alcançada pelo protocolo VRRP).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Conclusão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Com a execução destas experiências foi possível perceber a importância que tem a disponibilidade e o desempenho numa infraestrutura que fornece serviços web.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Inicialmente existia um pequeno problema (</a:t>
            </a:r>
            <a:r>
              <a:rPr b="1" lang="pt-BR" sz="1400"/>
              <a:t>como resolver 2 SPOFs?</a:t>
            </a:r>
            <a:r>
              <a:rPr lang="pt-BR" sz="1400"/>
              <a:t>), porém com a resolução desses problemas, foram aparecendo outros que à primeira vista aparentavam ser pequenos, no entanto os mesmos prejudicavam a infraestrutura num todo, fazendo com que a mesma ficasse inoperacional.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A partir daqui foi percetível que antes de ser implementada e tornada operacional uma infraestrutura que fornece um serviço qualquer a mesma tem de ser bem planeada de modo a não ser preciso acrescentar muitos mais recursos aos inicialmente pensados.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Para isso é necessário criar um planeamento a pensar em todos os </a:t>
            </a:r>
            <a:r>
              <a:rPr i="1" lang="pt-BR" sz="1400"/>
              <a:t>single point of failures</a:t>
            </a:r>
            <a:r>
              <a:rPr lang="pt-BR" sz="1400"/>
              <a:t> que possam existir e como os conseguimos resolver, tornando assim a infraestrutura disponível e ao mesmo tempo com um bom desempenho fazendo uso do balanceamento de carga.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Aplicação Web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400">
                <a:solidFill>
                  <a:schemeClr val="dk1"/>
                </a:solidFill>
              </a:rPr>
              <a:t>Esta aplicação funciona como uma espécie de lista de compras em que o utilizador depois de fazer o login, consegue adicionar e eliminar produtos do seu cesto.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348550"/>
            <a:ext cx="3967801" cy="228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8950" y="2348550"/>
            <a:ext cx="4523346" cy="228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1818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Funcionamento </a:t>
            </a:r>
            <a:r>
              <a:rPr lang="pt-BR">
                <a:solidFill>
                  <a:srgbClr val="FFDD33"/>
                </a:solidFill>
              </a:rPr>
              <a:t>do HAProxy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O HAProxy funciona em dois modos diferentes, </a:t>
            </a:r>
            <a:r>
              <a:rPr b="1" lang="pt-BR">
                <a:solidFill>
                  <a:schemeClr val="dk1"/>
                </a:solidFill>
              </a:rPr>
              <a:t>HTTP</a:t>
            </a:r>
            <a:r>
              <a:rPr lang="pt-BR">
                <a:solidFill>
                  <a:schemeClr val="dk1"/>
                </a:solidFill>
              </a:rPr>
              <a:t> ou </a:t>
            </a:r>
            <a:r>
              <a:rPr b="1" lang="pt-BR">
                <a:solidFill>
                  <a:schemeClr val="dk1"/>
                </a:solidFill>
              </a:rPr>
              <a:t>TCP</a:t>
            </a:r>
            <a:r>
              <a:rPr lang="pt-BR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300"/>
              <a:t> Quando opera em TCP dizemos que é um </a:t>
            </a:r>
            <a:r>
              <a:rPr b="1" i="1" lang="pt-BR" sz="2300"/>
              <a:t>Proxy</a:t>
            </a:r>
            <a:r>
              <a:rPr b="1" lang="pt-BR" sz="2300"/>
              <a:t> de camada 4 (OSI)</a:t>
            </a:r>
            <a:endParaRPr b="1" sz="2300"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pt-BR">
                <a:solidFill>
                  <a:schemeClr val="dk1"/>
                </a:solidFill>
              </a:rPr>
              <a:t>Quando o HAProxy opera neste modo, o mesmo apenas tem acesso a qual IP e Porto que o cliente está a tentar aceder, não conseguindo assim ver a informação trocada entre de ambas as partes.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300"/>
              <a:t> Quando opera em HTTP dizemos que é um  </a:t>
            </a:r>
            <a:r>
              <a:rPr b="1" i="1" lang="pt-BR" sz="2300"/>
              <a:t>Proxy</a:t>
            </a:r>
            <a:r>
              <a:rPr b="1" lang="pt-BR" sz="2300"/>
              <a:t>  de camada 7 (OSI)</a:t>
            </a:r>
            <a:endParaRPr b="1" sz="2300"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pt-BR">
                <a:solidFill>
                  <a:schemeClr val="dk1"/>
                </a:solidFill>
              </a:rPr>
              <a:t>Quando o HAProxy opera neste modo, o mesmo tem acesso a toda a informação, logo estamos a confiar no mesmo para ter acesso a esses dados, dados que transitam de um lado para o outro.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Configuração</a:t>
            </a:r>
            <a:r>
              <a:rPr lang="pt-BR">
                <a:solidFill>
                  <a:srgbClr val="FFDD33"/>
                </a:solidFill>
              </a:rPr>
              <a:t> do HAProxy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pt-BR" sz="1400">
                <a:solidFill>
                  <a:schemeClr val="dk1"/>
                </a:solidFill>
              </a:rPr>
              <a:t>No ficheiro de </a:t>
            </a:r>
            <a:r>
              <a:rPr lang="pt-BR" sz="1400">
                <a:solidFill>
                  <a:schemeClr val="dk1"/>
                </a:solidFill>
              </a:rPr>
              <a:t>configuração</a:t>
            </a:r>
            <a:r>
              <a:rPr lang="pt-BR" sz="1400">
                <a:solidFill>
                  <a:schemeClr val="dk1"/>
                </a:solidFill>
              </a:rPr>
              <a:t> do HAProxy (localizado em </a:t>
            </a:r>
            <a:r>
              <a:rPr b="1" i="1" lang="pt-BR" sz="1400">
                <a:solidFill>
                  <a:schemeClr val="dk1"/>
                </a:solidFill>
              </a:rPr>
              <a:t>/etc/haproxy/haproxy.cfg </a:t>
            </a:r>
            <a:r>
              <a:rPr lang="pt-BR" sz="1400">
                <a:solidFill>
                  <a:schemeClr val="dk1"/>
                </a:solidFill>
              </a:rPr>
              <a:t>) existem 5 secções.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pt-BR"/>
              <a:t>global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 sz="1400">
                <a:solidFill>
                  <a:schemeClr val="dk1"/>
                </a:solidFill>
              </a:rPr>
              <a:t>Nesta secção estão definidas as medidas em que o processo vai operar, sendo estas medidas de um nível mais baixo, ou seja, relacionadas com o sistema operativo.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pt-BR"/>
              <a:t>defaults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 sz="1400">
                <a:solidFill>
                  <a:schemeClr val="dk1"/>
                </a:solidFill>
              </a:rPr>
              <a:t>Esta secção não é obrigatória, no entanto permite reduzir a duplicação de comandos, pois as </a:t>
            </a:r>
            <a:r>
              <a:rPr lang="pt-BR" sz="1400">
                <a:solidFill>
                  <a:schemeClr val="dk1"/>
                </a:solidFill>
              </a:rPr>
              <a:t>configurações</a:t>
            </a:r>
            <a:r>
              <a:rPr lang="pt-BR" sz="1400">
                <a:solidFill>
                  <a:schemeClr val="dk1"/>
                </a:solidFill>
              </a:rPr>
              <a:t> aqui feitas são aplicadas na secção </a:t>
            </a:r>
            <a:r>
              <a:rPr b="1" lang="pt-BR" sz="1400">
                <a:solidFill>
                  <a:schemeClr val="dk1"/>
                </a:solidFill>
              </a:rPr>
              <a:t>frontend</a:t>
            </a:r>
            <a:r>
              <a:rPr lang="pt-BR" sz="1400">
                <a:solidFill>
                  <a:schemeClr val="dk1"/>
                </a:solidFill>
              </a:rPr>
              <a:t> e </a:t>
            </a:r>
            <a:r>
              <a:rPr b="1" lang="pt-BR" sz="1400">
                <a:solidFill>
                  <a:schemeClr val="dk1"/>
                </a:solidFill>
              </a:rPr>
              <a:t>backend</a:t>
            </a:r>
            <a:r>
              <a:rPr lang="pt-BR" sz="1400">
                <a:solidFill>
                  <a:schemeClr val="dk1"/>
                </a:solidFill>
              </a:rPr>
              <a:t> 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pt-BR"/>
              <a:t>listen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 sz="1400">
                <a:solidFill>
                  <a:schemeClr val="dk1"/>
                </a:solidFill>
              </a:rPr>
              <a:t>Aqui podemos combinar o </a:t>
            </a:r>
            <a:r>
              <a:rPr b="1" lang="pt-BR" sz="1400">
                <a:solidFill>
                  <a:schemeClr val="dk1"/>
                </a:solidFill>
              </a:rPr>
              <a:t>frontend</a:t>
            </a:r>
            <a:r>
              <a:rPr lang="pt-BR" sz="1400">
                <a:solidFill>
                  <a:schemeClr val="dk1"/>
                </a:solidFill>
              </a:rPr>
              <a:t> e </a:t>
            </a:r>
            <a:r>
              <a:rPr b="1" lang="pt-BR" sz="1400">
                <a:solidFill>
                  <a:schemeClr val="dk1"/>
                </a:solidFill>
              </a:rPr>
              <a:t>backend</a:t>
            </a:r>
            <a:r>
              <a:rPr lang="pt-BR" sz="1400">
                <a:solidFill>
                  <a:schemeClr val="dk1"/>
                </a:solidFill>
              </a:rPr>
              <a:t> ao mesmo tempo. Isto é útil, pois é aqui feito o redirecionamento para o </a:t>
            </a:r>
            <a:r>
              <a:rPr i="1" lang="pt-BR" sz="1400">
                <a:solidFill>
                  <a:schemeClr val="dk1"/>
                </a:solidFill>
              </a:rPr>
              <a:t>endpoint</a:t>
            </a:r>
            <a:r>
              <a:rPr lang="pt-BR" sz="1400">
                <a:solidFill>
                  <a:schemeClr val="dk1"/>
                </a:solidFill>
              </a:rPr>
              <a:t> de </a:t>
            </a:r>
            <a:r>
              <a:rPr lang="pt-BR" sz="1400">
                <a:solidFill>
                  <a:schemeClr val="dk1"/>
                </a:solidFill>
              </a:rPr>
              <a:t>estatísticas</a:t>
            </a:r>
            <a:r>
              <a:rPr lang="pt-BR" sz="1400">
                <a:solidFill>
                  <a:schemeClr val="dk1"/>
                </a:solidFill>
              </a:rPr>
              <a:t>.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Configuração do HAProxy</a:t>
            </a:r>
            <a:endParaRPr>
              <a:solidFill>
                <a:srgbClr val="FFDD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46"/>
              <a:t>frontend</a:t>
            </a:r>
            <a:endParaRPr b="1" sz="1846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Nesta secção estão definidas as formas de como é que os pedidos dos utilizadores são encaminhados para o </a:t>
            </a:r>
            <a:r>
              <a:rPr b="1" lang="pt-BR" sz="1400"/>
              <a:t>backend</a:t>
            </a:r>
            <a:r>
              <a:rPr lang="pt-BR" sz="1400"/>
              <a:t>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  </a:t>
            </a:r>
            <a:r>
              <a:rPr b="1" lang="pt-BR"/>
              <a:t>backend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Aqui definimos os </a:t>
            </a:r>
            <a:r>
              <a:rPr i="1" lang="pt-BR" sz="1400"/>
              <a:t>web</a:t>
            </a:r>
            <a:r>
              <a:rPr lang="pt-BR" sz="1400"/>
              <a:t> </a:t>
            </a:r>
            <a:r>
              <a:rPr i="1" lang="pt-BR" sz="1400"/>
              <a:t>servers</a:t>
            </a:r>
            <a:r>
              <a:rPr lang="pt-BR" sz="1400"/>
              <a:t> que vão operar na infraestrutura, definindo também o algoritmo de </a:t>
            </a:r>
            <a:r>
              <a:rPr i="1" lang="pt-BR" sz="1400"/>
              <a:t>load balancing</a:t>
            </a:r>
            <a:r>
              <a:rPr lang="pt-BR" sz="1400"/>
              <a:t> a ser utilizado.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pt-BR"/>
              <a:t>Round-Robin</a:t>
            </a:r>
            <a:endParaRPr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pt-BR"/>
              <a:t>Least Connection</a:t>
            </a:r>
            <a:endParaRPr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pt-BR"/>
              <a:t>Source</a:t>
            </a:r>
            <a:endParaRPr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pt-BR"/>
              <a:t>URI</a:t>
            </a:r>
            <a:endParaRPr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pt-BR"/>
              <a:t>URL Parameter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D33"/>
                </a:solidFill>
              </a:rPr>
              <a:t>Ficheiro de configuração do HAProxy</a:t>
            </a:r>
            <a:endParaRPr>
              <a:solidFill>
                <a:srgbClr val="FFDD33"/>
              </a:solidFill>
            </a:endParaRPr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550" y="1152475"/>
            <a:ext cx="7962894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